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23" r:id="rId12"/>
    <p:sldId id="462" r:id="rId13"/>
    <p:sldId id="425" r:id="rId14"/>
    <p:sldId id="426" r:id="rId15"/>
    <p:sldId id="449" r:id="rId16"/>
    <p:sldId id="450" r:id="rId17"/>
    <p:sldId id="451" r:id="rId18"/>
    <p:sldId id="453" r:id="rId19"/>
    <p:sldId id="452" r:id="rId20"/>
    <p:sldId id="454" r:id="rId21"/>
    <p:sldId id="456" r:id="rId22"/>
    <p:sldId id="436" r:id="rId23"/>
    <p:sldId id="431" r:id="rId24"/>
    <p:sldId id="457" r:id="rId25"/>
    <p:sldId id="458" r:id="rId26"/>
    <p:sldId id="459" r:id="rId27"/>
    <p:sldId id="460" r:id="rId28"/>
    <p:sldId id="463" r:id="rId29"/>
    <p:sldId id="464" r:id="rId30"/>
    <p:sldId id="468" r:id="rId31"/>
    <p:sldId id="440" r:id="rId32"/>
    <p:sldId id="441" r:id="rId33"/>
    <p:sldId id="461" r:id="rId34"/>
    <p:sldId id="465" r:id="rId35"/>
    <p:sldId id="466" r:id="rId36"/>
    <p:sldId id="467" r:id="rId37"/>
    <p:sldId id="448" r:id="rId38"/>
    <p:sldId id="379" r:id="rId39"/>
  </p:sldIdLst>
  <p:sldSz cx="12192000" cy="6858000"/>
  <p:notesSz cx="6858000" cy="9144000"/>
  <p:embeddedFontLs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华文中宋" panose="02010600040101010101" pitchFamily="2" charset="-122"/>
      <p:regular r:id="rId49"/>
    </p:embeddedFont>
    <p:embeddedFont>
      <p:font typeface="Impact" panose="020B0806030902050204" pitchFamily="34" charset="0"/>
      <p:regular r:id="rId50"/>
    </p:embeddedFont>
    <p:embeddedFont>
      <p:font typeface="Calibri Light" panose="020F0302020204030204" charset="0"/>
      <p:regular r:id="rId51"/>
      <p:italic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64" y="54"/>
      </p:cViewPr>
      <p:guideLst>
        <p:guide orient="horz" pos="1094"/>
        <p:guide pos="305"/>
        <p:guide orient="horz" pos="406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4798557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ACM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和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IEEE-CS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发布的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SWEBOK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定义了软件工程学科的内涵，它由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个知识域构成。 </a:t>
            </a:r>
            <a:endParaRPr lang="zh-CN" altLang="en-US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）软件需求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）软件设计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）软件构造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）软件测试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）软件维护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）软件配置管理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7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）软件工程管理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8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）软件工程过程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9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）软件工程工具和方法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）软件质量</a:t>
            </a:r>
            <a:endParaRPr lang="en-US" altLang="zh-CN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3" y="0"/>
            <a:ext cx="693850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33374" cy="923330"/>
            <a:chOff x="117565" y="5590826"/>
            <a:chExt cx="483337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33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39529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1940s</a:t>
            </a:r>
            <a:r>
              <a:rPr lang="zh-CN" altLang="en-US" dirty="0">
                <a:latin typeface="gotham"/>
              </a:rPr>
              <a:t>，第一台数字计算机诞生、软件、硬件概念诞生；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1950s</a:t>
            </a:r>
            <a:r>
              <a:rPr lang="zh-CN" altLang="en-US" dirty="0">
                <a:latin typeface="gotham"/>
              </a:rPr>
              <a:t>，编程语言诞生，到了</a:t>
            </a:r>
            <a:r>
              <a:rPr lang="en-US" altLang="zh-CN" dirty="0">
                <a:latin typeface="gotham"/>
              </a:rPr>
              <a:t>50</a:t>
            </a:r>
            <a:r>
              <a:rPr lang="zh-CN" altLang="en-US" dirty="0">
                <a:latin typeface="gotham"/>
              </a:rPr>
              <a:t>年代末，诞生了</a:t>
            </a:r>
            <a:r>
              <a:rPr lang="en-US" altLang="zh-CN" dirty="0">
                <a:latin typeface="gotham"/>
              </a:rPr>
              <a:t>Fortran/ALGOL/COBOL</a:t>
            </a:r>
            <a:r>
              <a:rPr lang="zh-CN" altLang="en-US" dirty="0">
                <a:latin typeface="gotham"/>
              </a:rPr>
              <a:t>以分别对付科学，算法和业务问题；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1968</a:t>
            </a:r>
            <a:r>
              <a:rPr lang="zh-CN" altLang="en-US" dirty="0">
                <a:latin typeface="gotham"/>
              </a:rPr>
              <a:t>年，“软件工程”这个术语第一次使用，作为一个会议标题，该项目由北约（</a:t>
            </a:r>
            <a:r>
              <a:rPr lang="en-US" altLang="zh-CN" dirty="0">
                <a:latin typeface="gotham"/>
              </a:rPr>
              <a:t>NATO</a:t>
            </a:r>
            <a:r>
              <a:rPr lang="zh-CN" altLang="en-US" dirty="0">
                <a:latin typeface="gotham"/>
              </a:rPr>
              <a:t>）赞助；该会议确认了要用定义最佳实践的方式帮助改善软件开发；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1972</a:t>
            </a:r>
            <a:r>
              <a:rPr lang="zh-CN" altLang="en-US" dirty="0">
                <a:latin typeface="gotham"/>
              </a:rPr>
              <a:t>年，大卫</a:t>
            </a:r>
            <a:r>
              <a:rPr lang="en-US" altLang="zh-CN" dirty="0">
                <a:latin typeface="gotham"/>
              </a:rPr>
              <a:t>·</a:t>
            </a:r>
            <a:r>
              <a:rPr lang="zh-CN" altLang="en-US" dirty="0">
                <a:latin typeface="gotham"/>
              </a:rPr>
              <a:t>帕纳斯提出模块化和隐藏信息的关键概念，以帮助程序员应付日益增加软件系统的复杂性；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1981</a:t>
            </a:r>
            <a:r>
              <a:rPr lang="zh-CN" altLang="en-US" dirty="0">
                <a:latin typeface="gotham"/>
              </a:rPr>
              <a:t>年，软件工程经济学诞生，</a:t>
            </a:r>
            <a:r>
              <a:rPr lang="en-US" altLang="zh-CN" dirty="0">
                <a:latin typeface="gotham"/>
              </a:rPr>
              <a:t>Barry W. Boehm</a:t>
            </a:r>
            <a:r>
              <a:rPr lang="zh-CN" altLang="en-US" dirty="0">
                <a:latin typeface="gotham"/>
              </a:rPr>
              <a:t>在他的书中提出了成本模型</a:t>
            </a:r>
            <a:r>
              <a:rPr lang="en-US" altLang="zh-CN" dirty="0">
                <a:latin typeface="gotham"/>
              </a:rPr>
              <a:t>COCOMO</a:t>
            </a:r>
            <a:r>
              <a:rPr lang="zh-CN" altLang="en-US" dirty="0">
                <a:latin typeface="gotham"/>
              </a:rPr>
              <a:t>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2000</a:t>
            </a:r>
            <a:r>
              <a:rPr lang="zh-CN" altLang="en-US" dirty="0">
                <a:latin typeface="gotham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dirty="0">
                <a:latin typeface="gotham"/>
              </a:rPr>
              <a:t>Agile</a:t>
            </a:r>
            <a:r>
              <a:rPr lang="zh-CN" altLang="en-US" dirty="0">
                <a:latin typeface="gotham"/>
              </a:rPr>
              <a:t>就产生于这个背景下；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2012</a:t>
            </a:r>
            <a:r>
              <a:rPr lang="zh-CN" altLang="en-US" dirty="0">
                <a:latin typeface="gotham"/>
              </a:rPr>
              <a:t>年，纪律敏捷交付框架（</a:t>
            </a:r>
            <a:r>
              <a:rPr lang="en-US" altLang="zh-CN" dirty="0">
                <a:latin typeface="gotham"/>
              </a:rPr>
              <a:t>Disciplined Agile Delivery Framework</a:t>
            </a:r>
            <a:r>
              <a:rPr lang="zh-CN" altLang="en-US" dirty="0">
                <a:latin typeface="gotham"/>
              </a:rPr>
              <a:t>）发布，这是一个混合框架，采用和扩展了</a:t>
            </a:r>
            <a:r>
              <a:rPr lang="en-US" altLang="zh-CN" dirty="0">
                <a:latin typeface="gotham"/>
              </a:rPr>
              <a:t>Unified Process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Scrum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XP</a:t>
            </a:r>
            <a:r>
              <a:rPr lang="zh-CN" altLang="en-US" dirty="0">
                <a:latin typeface="gotham"/>
              </a:rPr>
              <a:t>和其他软件过程；</a:t>
            </a:r>
            <a:endParaRPr lang="zh-CN" altLang="en-US" dirty="0">
              <a:effectLst/>
              <a:latin typeface="gotha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358538"/>
            <a:ext cx="5839098" cy="33832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8152112" cy="3266421"/>
            <a:chOff x="274320" y="1998617"/>
            <a:chExt cx="8152112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技术线</a:t>
              </a:r>
              <a:endParaRPr lang="zh-CN" altLang="en-US" sz="28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4548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产品线</a:t>
              </a:r>
              <a:endParaRPr lang="zh-CN" altLang="en-US" sz="28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商业线</a:t>
              </a:r>
              <a:endParaRPr lang="zh-CN" altLang="en-US" sz="28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26450" y="5235575"/>
            <a:ext cx="6096000" cy="13385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Doblin Group 公司总裁Larry Keely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现代产品开发三原则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产品、技术、商业三位一体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95" y="1684020"/>
            <a:ext cx="51904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实现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团队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经营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/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Impact" panose="020B0806030902050204" pitchFamily="34" charset="0"/>
              </a:rPr>
              <a:t>实习、就业、创业</a:t>
            </a:r>
            <a:endParaRPr lang="zh-CN" altLang="en-US" sz="2400" b="1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qile\Desktop\软件过程\更新图片资源\瀑布流.png瀑布流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850254" y="1166948"/>
            <a:ext cx="8752205" cy="538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126996"/>
            <a:ext cx="6570093" cy="51185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RUP</a:t>
            </a:r>
            <a:r>
              <a:rPr lang="zh-CN" altLang="en-US" b="1" dirty="0">
                <a:latin typeface="+mn-ea"/>
              </a:rPr>
              <a:t>的中心思想是：用例驱动、架构为中心、迭代和增量。</a:t>
            </a:r>
            <a:endParaRPr lang="zh-CN" altLang="en-US" b="1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8" y="2259874"/>
            <a:ext cx="4769135" cy="3226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2685" y="557198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RUP 4+1</a:t>
            </a:r>
            <a:r>
              <a:rPr lang="zh-CN" altLang="en-US" b="1" dirty="0"/>
              <a:t>视图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9897" y="1397726"/>
            <a:ext cx="582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语言是用来表达和沟通思想的，</a:t>
            </a:r>
            <a:r>
              <a:rPr lang="en-US" altLang="zh-CN" b="1" dirty="0">
                <a:solidFill>
                  <a:srgbClr val="FF0000"/>
                </a:solidFill>
              </a:rPr>
              <a:t>UML</a:t>
            </a:r>
            <a:r>
              <a:rPr lang="zh-CN" altLang="en-US" b="1" dirty="0">
                <a:solidFill>
                  <a:srgbClr val="FF0000"/>
                </a:solidFill>
              </a:rPr>
              <a:t>承载着</a:t>
            </a:r>
            <a:r>
              <a:rPr lang="en-US" altLang="zh-CN" b="1" dirty="0">
                <a:solidFill>
                  <a:srgbClr val="FF0000"/>
                </a:solidFill>
              </a:rPr>
              <a:t>OOAD</a:t>
            </a:r>
            <a:r>
              <a:rPr lang="zh-CN" altLang="en-US" b="1" dirty="0">
                <a:solidFill>
                  <a:srgbClr val="FF0000"/>
                </a:solidFill>
              </a:rPr>
              <a:t>的思想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498975"/>
            <a:ext cx="37433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实用的工具软件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latin typeface="+mn-ea"/>
                <a:ea typeface="+mn-ea"/>
              </a:rPr>
              <a:t>Axure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EA……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640013"/>
            <a:ext cx="4573588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掌握软件从无到有的整个过程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+mn-ea"/>
                <a:ea typeface="+mn-ea"/>
              </a:rPr>
              <a:t>Scrum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ICONIX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554413"/>
            <a:ext cx="4103687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实用的软件过程推演方法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用户故事、故事点、燃尽图、用例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5" y="1684338"/>
            <a:ext cx="5041900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如何从单兵作战转为团队合作，完成团队的协调与管理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5385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48627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59080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87" y="715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13" y="587"/>
              <a:ext cx="693" cy="2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必修课，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学分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缺勤或违反课堂纪律一次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扣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思想</a:t>
              </a:r>
              <a:r>
                <a:rPr lang="zh-CN" altLang="en-US" sz="2400"/>
                <a:t>是重点；</a:t>
              </a:r>
              <a:r>
                <a:rPr lang="zh-CN" altLang="en-US" sz="2400">
                  <a:solidFill>
                    <a:srgbClr val="FF0000"/>
                  </a:solidFill>
                </a:rPr>
                <a:t>过程</a:t>
              </a:r>
              <a:r>
                <a:rPr lang="zh-CN" altLang="en-US" sz="2400"/>
                <a:t>是方式；方法和工具是载体。</a:t>
              </a:r>
              <a:endParaRPr lang="zh-CN" altLang="en-US" sz="240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34103" y="1375058"/>
            <a:ext cx="36292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GitHub</a:t>
            </a:r>
            <a:r>
              <a:rPr lang="zh-CN" altLang="en-US" dirty="0"/>
              <a:t>进行作业管理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以组为单位，每组建立一个代码仓库（组长提供链接地址）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仓库中创建若干文件夹，文件夹名与组员姓名一一对应，用来提交各自的作业</a:t>
            </a:r>
            <a:endParaRPr lang="zh-CN" alt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每个组员完成作业后将其提交到仓库中对应自己的文件夹中</a:t>
            </a:r>
            <a:endParaRPr lang="zh-CN" altLang="en-US" dirty="0"/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466215"/>
            <a:ext cx="7131685" cy="4218940"/>
          </a:xfrm>
          <a:prstGeom prst="rect">
            <a:avLst/>
          </a:prstGeom>
        </p:spPr>
      </p:pic>
      <p:pic>
        <p:nvPicPr>
          <p:cNvPr id="15" name="图片 14" descr="git仓库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" y="1517015"/>
            <a:ext cx="7348855" cy="411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视野、文化、创新</a:t>
            </a:r>
            <a:endParaRPr lang="zh-CN" altLang="en-US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2" y="1249108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4725449" y="1"/>
            <a:ext cx="746655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590" y="5355771"/>
            <a:ext cx="5032147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开发人员很关键，其它岗位同样关键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能够组织、管理、遵循流程主导整个项目更关键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1722935"/>
            <a:ext cx="10984320" cy="363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040" y="5592018"/>
            <a:ext cx="641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报告参见：https://www.infoq.com/articles/standish-chaos-2015/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93004" y="1392718"/>
          <a:ext cx="461971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/>
                <a:gridCol w="12046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成功因素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权重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管理层的支持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/>
                        <a:t>15%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用户的参与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团队综合战斗力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最佳实践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有才能的员工（商务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技术）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规范的管理架构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采用敏捷过程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合适的规划与执行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专业的项目管理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清晰的商业目标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非技术的因素靠什么解决？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096845"/>
            <a:ext cx="9696994" cy="57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2320</Words>
  <Application>WPS 演示</Application>
  <PresentationFormat>宽屏</PresentationFormat>
  <Paragraphs>361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华康俪金黑W8(P)</vt:lpstr>
      <vt:lpstr>微软雅黑</vt:lpstr>
      <vt:lpstr>Calibri</vt:lpstr>
      <vt:lpstr>黑体</vt:lpstr>
      <vt:lpstr>Arial Unicode MS</vt:lpstr>
      <vt:lpstr>gotham</vt:lpstr>
      <vt:lpstr>Times New Roman</vt:lpstr>
      <vt:lpstr>华文中宋</vt:lpstr>
      <vt:lpstr>Impact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265</cp:revision>
  <dcterms:created xsi:type="dcterms:W3CDTF">2013-08-14T15:08:00Z</dcterms:created>
  <dcterms:modified xsi:type="dcterms:W3CDTF">2018-09-09T06:15:40Z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